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58" r:id="rId5"/>
    <p:sldId id="263" r:id="rId6"/>
    <p:sldId id="262" r:id="rId7"/>
    <p:sldId id="277" r:id="rId8"/>
    <p:sldId id="260" r:id="rId9"/>
    <p:sldId id="264" r:id="rId10"/>
    <p:sldId id="278" r:id="rId11"/>
    <p:sldId id="266" r:id="rId12"/>
    <p:sldId id="268" r:id="rId13"/>
    <p:sldId id="267" r:id="rId14"/>
    <p:sldId id="269" r:id="rId15"/>
    <p:sldId id="265" r:id="rId16"/>
    <p:sldId id="270" r:id="rId17"/>
    <p:sldId id="272" r:id="rId18"/>
    <p:sldId id="275" r:id="rId19"/>
    <p:sldId id="276" r:id="rId20"/>
    <p:sldId id="280" r:id="rId21"/>
    <p:sldId id="279" r:id="rId22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FC77D19-6D48-4D7B-9100-9408B9963D2C}">
          <p14:sldIdLst>
            <p14:sldId id="257"/>
          </p14:sldIdLst>
        </p14:section>
        <p14:section name="Section sans titre" id="{49931A9D-834E-4032-BB04-722F084F3553}">
          <p14:sldIdLst>
            <p14:sldId id="259"/>
            <p14:sldId id="261"/>
            <p14:sldId id="258"/>
            <p14:sldId id="263"/>
            <p14:sldId id="262"/>
            <p14:sldId id="277"/>
            <p14:sldId id="260"/>
            <p14:sldId id="264"/>
            <p14:sldId id="278"/>
            <p14:sldId id="266"/>
            <p14:sldId id="268"/>
            <p14:sldId id="267"/>
            <p14:sldId id="269"/>
            <p14:sldId id="265"/>
            <p14:sldId id="270"/>
            <p14:sldId id="272"/>
            <p14:sldId id="275"/>
            <p14:sldId id="276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0"/>
    <a:srgbClr val="7A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25F3-0F68-4192-BF61-67B7ED057287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862C-E6AE-44CA-939E-278ABD4C4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0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0C0B9D-06E8-4272-BDBB-D51C8E5C3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24B78B-50D7-437F-BCCC-A9E0005D7215}"/>
              </a:ext>
            </a:extLst>
          </p:cNvPr>
          <p:cNvSpPr/>
          <p:nvPr userDrawn="1"/>
        </p:nvSpPr>
        <p:spPr>
          <a:xfrm>
            <a:off x="-2" y="3218213"/>
            <a:ext cx="4364183" cy="1508166"/>
          </a:xfrm>
          <a:prstGeom prst="rect">
            <a:avLst/>
          </a:prstGeom>
          <a:solidFill>
            <a:srgbClr val="00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339E645-AA0A-4596-A582-16103FFCD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" y="0"/>
            <a:ext cx="12192000" cy="68600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45DD5D-EC77-4B12-A6FE-34B7B973E3FF}"/>
              </a:ext>
            </a:extLst>
          </p:cNvPr>
          <p:cNvSpPr/>
          <p:nvPr userDrawn="1"/>
        </p:nvSpPr>
        <p:spPr>
          <a:xfrm>
            <a:off x="0" y="1561605"/>
            <a:ext cx="12192000" cy="5296395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141C4-7738-4198-8C81-B71D066B315D}"/>
              </a:ext>
            </a:extLst>
          </p:cNvPr>
          <p:cNvSpPr/>
          <p:nvPr userDrawn="1"/>
        </p:nvSpPr>
        <p:spPr>
          <a:xfrm>
            <a:off x="9528921" y="6204776"/>
            <a:ext cx="2697679" cy="6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6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E5B1FE-D3E4-4066-B5A2-75772408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8AF51-3DFE-412D-AE66-BEF73CD99BD2}"/>
              </a:ext>
            </a:extLst>
          </p:cNvPr>
          <p:cNvSpPr/>
          <p:nvPr userDrawn="1"/>
        </p:nvSpPr>
        <p:spPr>
          <a:xfrm>
            <a:off x="9779330" y="6270171"/>
            <a:ext cx="2418608" cy="585797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AB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3CC5EC-B55A-46C5-8B51-F5DFC6023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5F98CB4-00F4-4F55-93F6-A49A9D844BE2}"/>
              </a:ext>
            </a:extLst>
          </p:cNvPr>
          <p:cNvSpPr txBox="1">
            <a:spLocks/>
          </p:cNvSpPr>
          <p:nvPr userDrawn="1"/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AJOUTER UN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240067-BC5A-45EE-82D1-D224A5088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C529C-6515-4FC6-A929-743996A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FBBE-91FB-4501-B527-9343AC60204F}"/>
              </a:ext>
            </a:extLst>
          </p:cNvPr>
          <p:cNvSpPr/>
          <p:nvPr userDrawn="1"/>
        </p:nvSpPr>
        <p:spPr>
          <a:xfrm>
            <a:off x="9779330" y="6270171"/>
            <a:ext cx="2418608" cy="585797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ABAFF"/>
              </a:solidFill>
            </a:endParaRP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DD473294-B974-4047-8CBF-3547A1E07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Cliquez ici pour ajouter le titre du diaporama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E8B46661-410C-4BDA-8B5C-97561BF2E7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05/04/2022</a:t>
            </a:r>
          </a:p>
        </p:txBody>
      </p:sp>
    </p:spTree>
    <p:extLst>
      <p:ext uri="{BB962C8B-B14F-4D97-AF65-F5344CB8AC3E}">
        <p14:creationId xmlns:p14="http://schemas.microsoft.com/office/powerpoint/2010/main" val="23857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6FD86B6-343A-42A7-9E13-51897056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0665DD1-5867-4D4D-BD48-E30A0F5B1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F5F744-68F3-4AC2-93BC-CA03CCA39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707E7A-DA59-4497-9DF7-3FBA0AC14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FF6701-EDF5-4441-8E77-761B1402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99472D-6698-455C-A7D8-1E38A33D9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5198E-6E71-47BE-8E41-E59C8A46A15F}"/>
              </a:ext>
            </a:extLst>
          </p:cNvPr>
          <p:cNvSpPr/>
          <p:nvPr userDrawn="1"/>
        </p:nvSpPr>
        <p:spPr>
          <a:xfrm>
            <a:off x="9779330" y="6270171"/>
            <a:ext cx="2418608" cy="585797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ABAFF"/>
              </a:solidFill>
            </a:endParaRP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1E227381-E131-4A6C-9BC4-569AA207B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Cliquez ici pour ajouter le titre du diaporama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935251F3-346D-42D5-B6C8-B951C19335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05/04/2022</a:t>
            </a:r>
          </a:p>
        </p:txBody>
      </p:sp>
    </p:spTree>
    <p:extLst>
      <p:ext uri="{BB962C8B-B14F-4D97-AF65-F5344CB8AC3E}">
        <p14:creationId xmlns:p14="http://schemas.microsoft.com/office/powerpoint/2010/main" val="42943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C70FAD3-0885-497A-827A-AEB8FE0C3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1D7B60-FAFD-4E18-83BA-39EC362F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752" y="1836511"/>
            <a:ext cx="6172200" cy="4873625"/>
          </a:xfrm>
        </p:spPr>
        <p:txBody>
          <a:bodyPr/>
          <a:lstStyle>
            <a:lvl1pPr>
              <a:defRPr sz="3200">
                <a:solidFill>
                  <a:srgbClr val="00004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C069EB-BDE6-4111-82E3-E35D592E3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0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6208A-87A9-4E78-B42E-9FDC704BA2FE}"/>
              </a:ext>
            </a:extLst>
          </p:cNvPr>
          <p:cNvSpPr/>
          <p:nvPr userDrawn="1"/>
        </p:nvSpPr>
        <p:spPr>
          <a:xfrm>
            <a:off x="9779330" y="6270171"/>
            <a:ext cx="2418608" cy="585797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ABAFF"/>
              </a:solidFill>
            </a:endParaRP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352887DC-877E-4C48-99F3-35889A74A9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Cliquez ici pour ajouter le titre du diaporama</a:t>
            </a:r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4E73C27E-B564-4BC6-8E95-43DF6CA5E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05/04/2022</a:t>
            </a:r>
          </a:p>
        </p:txBody>
      </p:sp>
    </p:spTree>
    <p:extLst>
      <p:ext uri="{BB962C8B-B14F-4D97-AF65-F5344CB8AC3E}">
        <p14:creationId xmlns:p14="http://schemas.microsoft.com/office/powerpoint/2010/main" val="19862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4D0E339-834C-4DD4-BE12-8A8FD5DF5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E370FD9-036E-412B-BEB8-1E5B7F34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0506AC-3BE9-47E6-BE66-D5E32DED1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1427" y="17474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3EDE91-AC09-45C1-9D92-F7628A84A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0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860FB-146B-4B20-BA6A-36C8B3E5AE60}"/>
              </a:ext>
            </a:extLst>
          </p:cNvPr>
          <p:cNvSpPr/>
          <p:nvPr userDrawn="1"/>
        </p:nvSpPr>
        <p:spPr>
          <a:xfrm>
            <a:off x="9779330" y="6270171"/>
            <a:ext cx="2418608" cy="585797"/>
          </a:xfrm>
          <a:prstGeom prst="rect">
            <a:avLst/>
          </a:prstGeom>
          <a:solidFill>
            <a:srgbClr val="7A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ABAFF"/>
              </a:solidFill>
            </a:endParaRP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6AF030A1-9078-46D7-9B22-CBCF22E7C2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Cliquez ici pour ajouter le titre du diaporama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D0A4F2D-762C-46FC-9644-416529B9E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0040"/>
                </a:solidFill>
              </a:defRPr>
            </a:lvl1pPr>
          </a:lstStyle>
          <a:p>
            <a:pPr lvl="0"/>
            <a:r>
              <a:rPr lang="fr-FR" dirty="0"/>
              <a:t>05/04/2022</a:t>
            </a:r>
          </a:p>
        </p:txBody>
      </p:sp>
    </p:spTree>
    <p:extLst>
      <p:ext uri="{BB962C8B-B14F-4D97-AF65-F5344CB8AC3E}">
        <p14:creationId xmlns:p14="http://schemas.microsoft.com/office/powerpoint/2010/main" val="11106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pe-lille-hdf.fr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ites.univ-lille.fr/sciences-langage/offre-de-formation-et-guide-des-etude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dif.univ-lille.fr/repertoires-demploi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arcoursup.gouv.fr/calendrier-2024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D0308F68-4002-4F2E-9185-4E916BC0ABDF}"/>
              </a:ext>
            </a:extLst>
          </p:cNvPr>
          <p:cNvSpPr txBox="1">
            <a:spLocks/>
          </p:cNvSpPr>
          <p:nvPr/>
        </p:nvSpPr>
        <p:spPr>
          <a:xfrm>
            <a:off x="213755" y="5534506"/>
            <a:ext cx="3870325" cy="3587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600" kern="1200" dirty="0">
                <a:solidFill>
                  <a:srgbClr val="7ABAFF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E50D13F-CAEC-4549-8289-0E1C66399E88}"/>
              </a:ext>
            </a:extLst>
          </p:cNvPr>
          <p:cNvSpPr txBox="1">
            <a:spLocks/>
          </p:cNvSpPr>
          <p:nvPr/>
        </p:nvSpPr>
        <p:spPr>
          <a:xfrm>
            <a:off x="213755" y="4726378"/>
            <a:ext cx="3870325" cy="716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Journée Portes Ouvertes 3 février 2024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7863792-6237-45B4-AAFE-9760A271FC7E}"/>
              </a:ext>
            </a:extLst>
          </p:cNvPr>
          <p:cNvSpPr txBox="1">
            <a:spLocks/>
          </p:cNvSpPr>
          <p:nvPr/>
        </p:nvSpPr>
        <p:spPr>
          <a:xfrm>
            <a:off x="213756" y="3218213"/>
            <a:ext cx="4150422" cy="15081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Présentation de la licence Sciences du langage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3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Une offre complète, de la licence au doctorat</a:t>
            </a:r>
          </a:p>
          <a:p>
            <a:r>
              <a:rPr lang="fr-FR" dirty="0" smtClean="0"/>
              <a:t>Trois parcours en licence mention Sciences du langage :</a:t>
            </a:r>
            <a:endParaRPr lang="fr-FR" dirty="0"/>
          </a:p>
          <a:p>
            <a:pPr lvl="1"/>
            <a:r>
              <a:rPr lang="fr-FR" dirty="0" smtClean="0"/>
              <a:t>Linguistique Générale et Outillée (LGO)</a:t>
            </a:r>
          </a:p>
          <a:p>
            <a:pPr lvl="1"/>
            <a:r>
              <a:rPr lang="fr-FR" dirty="0" smtClean="0"/>
              <a:t>Langue des Signes Française (LSF)</a:t>
            </a:r>
          </a:p>
          <a:p>
            <a:pPr lvl="1"/>
            <a:r>
              <a:rPr lang="fr-FR" dirty="0" smtClean="0"/>
              <a:t>Français Langue Étrangère (FLE), à partir de la 3</a:t>
            </a:r>
            <a:r>
              <a:rPr lang="fr-FR" baseline="30000" dirty="0" smtClean="0"/>
              <a:t>e</a:t>
            </a:r>
            <a:r>
              <a:rPr lang="fr-FR" dirty="0" smtClean="0"/>
              <a:t> année de licence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i="1" dirty="0" smtClean="0"/>
              <a:t>Dans les parcours LGO et LSF, possibilité de choisir l’option Métiers de l’enseignement en 2</a:t>
            </a:r>
            <a:r>
              <a:rPr lang="fr-FR" i="1" baseline="30000" dirty="0" smtClean="0"/>
              <a:t>e</a:t>
            </a:r>
            <a:r>
              <a:rPr lang="fr-FR" i="1" dirty="0" smtClean="0"/>
              <a:t> et 3</a:t>
            </a:r>
            <a:r>
              <a:rPr lang="fr-FR" i="1" baseline="30000" dirty="0" smtClean="0"/>
              <a:t>e</a:t>
            </a:r>
            <a:r>
              <a:rPr lang="fr-FR" i="1" dirty="0" smtClean="0"/>
              <a:t> année de licence (évolution possible selon une réforme annoncée portant sur les concours de recrutement…).</a:t>
            </a:r>
          </a:p>
          <a:p>
            <a:pPr marL="457200" lvl="1" indent="0">
              <a:buNone/>
            </a:pPr>
            <a:endParaRPr lang="fr-FR" i="1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900419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Cinq parcours en mention Sciences du langage de master :</a:t>
            </a:r>
            <a:endParaRPr lang="fr-FR" dirty="0"/>
          </a:p>
          <a:p>
            <a:pPr lvl="1"/>
            <a:r>
              <a:rPr lang="fr-FR" dirty="0" smtClean="0"/>
              <a:t>Linguistique Générale, Empirique et Comparée (</a:t>
            </a:r>
            <a:r>
              <a:rPr lang="fr-FR" dirty="0" err="1" smtClean="0"/>
              <a:t>LiGECo</a:t>
            </a:r>
            <a:r>
              <a:rPr lang="fr-FR" dirty="0" smtClean="0"/>
              <a:t>)</a:t>
            </a:r>
          </a:p>
          <a:p>
            <a:pPr lvl="1"/>
            <a:r>
              <a:rPr lang="en-US" spc="-1" dirty="0" err="1" smtClean="0">
                <a:solidFill>
                  <a:srgbClr val="000000"/>
                </a:solidFill>
              </a:rPr>
              <a:t>Lexicographie</a:t>
            </a:r>
            <a:r>
              <a:rPr lang="en-US" spc="-1" dirty="0">
                <a:solidFill>
                  <a:srgbClr val="000000"/>
                </a:solidFill>
              </a:rPr>
              <a:t>, </a:t>
            </a:r>
            <a:r>
              <a:rPr lang="en-US" spc="-1" dirty="0" err="1">
                <a:solidFill>
                  <a:srgbClr val="000000"/>
                </a:solidFill>
              </a:rPr>
              <a:t>Terminologie</a:t>
            </a:r>
            <a:r>
              <a:rPr lang="en-US" spc="-1" dirty="0">
                <a:solidFill>
                  <a:srgbClr val="000000"/>
                </a:solidFill>
              </a:rPr>
              <a:t> et </a:t>
            </a:r>
            <a:r>
              <a:rPr lang="en-US" spc="-1" dirty="0" err="1">
                <a:solidFill>
                  <a:srgbClr val="000000"/>
                </a:solidFill>
              </a:rPr>
              <a:t>Traitement</a:t>
            </a:r>
            <a:r>
              <a:rPr lang="en-US" spc="-1" dirty="0">
                <a:solidFill>
                  <a:srgbClr val="000000"/>
                </a:solidFill>
              </a:rPr>
              <a:t> </a:t>
            </a:r>
            <a:r>
              <a:rPr lang="en-US" spc="-1" dirty="0" err="1">
                <a:solidFill>
                  <a:srgbClr val="000000"/>
                </a:solidFill>
              </a:rPr>
              <a:t>Automatique</a:t>
            </a:r>
            <a:r>
              <a:rPr lang="en-US" spc="-1" dirty="0">
                <a:solidFill>
                  <a:srgbClr val="000000"/>
                </a:solidFill>
              </a:rPr>
              <a:t> des Corpus (</a:t>
            </a:r>
            <a:r>
              <a:rPr lang="en-US" spc="-1" dirty="0" smtClean="0">
                <a:solidFill>
                  <a:srgbClr val="000000"/>
                </a:solidFill>
              </a:rPr>
              <a:t>LTTAC)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Interprétariat</a:t>
            </a:r>
            <a:r>
              <a:rPr lang="en-US" spc="-1" dirty="0">
                <a:solidFill>
                  <a:srgbClr val="000000"/>
                </a:solidFill>
              </a:rPr>
              <a:t> Langue des </a:t>
            </a:r>
            <a:r>
              <a:rPr lang="en-US" spc="-1" dirty="0" err="1">
                <a:solidFill>
                  <a:srgbClr val="000000"/>
                </a:solidFill>
              </a:rPr>
              <a:t>Signes</a:t>
            </a:r>
            <a:r>
              <a:rPr lang="en-US" spc="-1" dirty="0">
                <a:solidFill>
                  <a:srgbClr val="000000"/>
                </a:solidFill>
              </a:rPr>
              <a:t> </a:t>
            </a:r>
            <a:r>
              <a:rPr lang="en-US" spc="-1" dirty="0" err="1">
                <a:solidFill>
                  <a:srgbClr val="000000"/>
                </a:solidFill>
              </a:rPr>
              <a:t>Française</a:t>
            </a:r>
            <a:r>
              <a:rPr lang="en-US" spc="-1" dirty="0">
                <a:solidFill>
                  <a:srgbClr val="000000"/>
                </a:solidFill>
              </a:rPr>
              <a:t>/</a:t>
            </a:r>
            <a:r>
              <a:rPr lang="en-US" spc="-1" dirty="0" err="1">
                <a:solidFill>
                  <a:srgbClr val="000000"/>
                </a:solidFill>
              </a:rPr>
              <a:t>Français</a:t>
            </a:r>
            <a:r>
              <a:rPr lang="en-US" spc="-1" dirty="0">
                <a:solidFill>
                  <a:srgbClr val="000000"/>
                </a:solidFill>
              </a:rPr>
              <a:t> (</a:t>
            </a:r>
            <a:r>
              <a:rPr lang="en-US" spc="-1" dirty="0" smtClean="0">
                <a:solidFill>
                  <a:srgbClr val="000000"/>
                </a:solidFill>
              </a:rPr>
              <a:t>ILSF)</a:t>
            </a:r>
            <a:endParaRPr lang="fr-FR" dirty="0" smtClean="0"/>
          </a:p>
          <a:p>
            <a:pPr lvl="1"/>
            <a:r>
              <a:rPr lang="fr-FR" dirty="0" smtClean="0"/>
              <a:t>Didactique du Français Langue Étrangère et Seconde (DFLES)</a:t>
            </a:r>
          </a:p>
          <a:p>
            <a:pPr lvl="1"/>
            <a:r>
              <a:rPr lang="fr-FR" dirty="0" smtClean="0"/>
              <a:t>Français au Royaume-Uni (FRU)</a:t>
            </a:r>
          </a:p>
          <a:p>
            <a:r>
              <a:rPr lang="fr-FR" dirty="0" smtClean="0">
                <a:solidFill>
                  <a:srgbClr val="000040"/>
                </a:solidFill>
              </a:rPr>
              <a:t>Doctorat </a:t>
            </a:r>
            <a:r>
              <a:rPr lang="fr-FR" dirty="0">
                <a:solidFill>
                  <a:srgbClr val="000040"/>
                </a:solidFill>
              </a:rPr>
              <a:t>en Sciences du </a:t>
            </a:r>
            <a:r>
              <a:rPr lang="fr-FR" dirty="0" smtClean="0">
                <a:solidFill>
                  <a:srgbClr val="000040"/>
                </a:solidFill>
              </a:rPr>
              <a:t>langage</a:t>
            </a:r>
          </a:p>
          <a:p>
            <a:r>
              <a:rPr lang="fr-FR" dirty="0" smtClean="0"/>
              <a:t>Master </a:t>
            </a:r>
            <a:r>
              <a:rPr lang="fr-FR" dirty="0"/>
              <a:t>MEÉF « Métiers de l’Enseignement, de l’Éducation et de la Formation » : </a:t>
            </a:r>
            <a:r>
              <a:rPr lang="fr-FR" sz="1800" dirty="0"/>
              <a:t>INSPÉ (Institut National Supérieur du Professorat et de l’Éducation) Lille Nord de France (</a:t>
            </a:r>
            <a:r>
              <a:rPr lang="fr-FR" sz="1800" dirty="0">
                <a:hlinkClick r:id="rId2"/>
              </a:rPr>
              <a:t>http://www.inspe-lille-hdf.fr/</a:t>
            </a:r>
            <a:r>
              <a:rPr lang="fr-FR" sz="1800" dirty="0"/>
              <a:t>) ou dans d’autres INSPÉ du territoire français</a:t>
            </a:r>
          </a:p>
          <a:p>
            <a:endParaRPr lang="fr-FR" dirty="0">
              <a:solidFill>
                <a:srgbClr val="000040"/>
              </a:solidFill>
            </a:endParaRP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8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pc="-1" dirty="0" err="1">
                <a:solidFill>
                  <a:srgbClr val="000000"/>
                </a:solidFill>
              </a:rPr>
              <a:t>Toutes</a:t>
            </a:r>
            <a:r>
              <a:rPr lang="en-US" spc="-1" dirty="0">
                <a:solidFill>
                  <a:srgbClr val="000000"/>
                </a:solidFill>
              </a:rPr>
              <a:t> les </a:t>
            </a:r>
            <a:r>
              <a:rPr lang="en-US" spc="-1" dirty="0" err="1">
                <a:solidFill>
                  <a:srgbClr val="000000"/>
                </a:solidFill>
              </a:rPr>
              <a:t>informations</a:t>
            </a:r>
            <a:r>
              <a:rPr lang="en-US" spc="-1" dirty="0">
                <a:solidFill>
                  <a:srgbClr val="000000"/>
                </a:solidFill>
              </a:rPr>
              <a:t> sur le site du </a:t>
            </a:r>
            <a:r>
              <a:rPr lang="en-US" spc="-1" dirty="0" err="1">
                <a:solidFill>
                  <a:srgbClr val="000000"/>
                </a:solidFill>
              </a:rPr>
              <a:t>département</a:t>
            </a:r>
            <a:r>
              <a:rPr lang="en-US" spc="-1" dirty="0">
                <a:solidFill>
                  <a:srgbClr val="000000"/>
                </a:solidFill>
              </a:rPr>
              <a:t> Sciences du </a:t>
            </a:r>
            <a:r>
              <a:rPr lang="en-US" spc="-1" dirty="0" err="1">
                <a:solidFill>
                  <a:srgbClr val="000000"/>
                </a:solidFill>
              </a:rPr>
              <a:t>l</a:t>
            </a:r>
            <a:r>
              <a:rPr lang="en-US" spc="-1" dirty="0" err="1" smtClean="0">
                <a:solidFill>
                  <a:srgbClr val="000000"/>
                </a:solidFill>
              </a:rPr>
              <a:t>angage</a:t>
            </a:r>
            <a:r>
              <a:rPr lang="en-US" spc="-1" dirty="0" smtClean="0">
                <a:solidFill>
                  <a:srgbClr val="000000"/>
                </a:solidFill>
              </a:rPr>
              <a:t> </a:t>
            </a:r>
            <a:r>
              <a:rPr lang="en-US" spc="-1" dirty="0">
                <a:solidFill>
                  <a:srgbClr val="000000"/>
                </a:solidFill>
              </a:rPr>
              <a:t>et </a:t>
            </a:r>
            <a:r>
              <a:rPr lang="en-US" spc="-1" dirty="0" err="1">
                <a:solidFill>
                  <a:srgbClr val="000000"/>
                </a:solidFill>
              </a:rPr>
              <a:t>dans</a:t>
            </a:r>
            <a:r>
              <a:rPr lang="en-US" spc="-1" dirty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les guides </a:t>
            </a:r>
            <a:r>
              <a:rPr lang="en-US" spc="-1" dirty="0">
                <a:solidFill>
                  <a:srgbClr val="000000"/>
                </a:solidFill>
              </a:rPr>
              <a:t>des </a:t>
            </a:r>
            <a:r>
              <a:rPr lang="en-US" spc="-1" dirty="0" err="1" smtClean="0">
                <a:solidFill>
                  <a:srgbClr val="000000"/>
                </a:solidFill>
              </a:rPr>
              <a:t>études</a:t>
            </a:r>
            <a:r>
              <a:rPr lang="en-US" spc="-1" dirty="0" smtClean="0">
                <a:solidFill>
                  <a:srgbClr val="000000"/>
                </a:solidFill>
              </a:rPr>
              <a:t> : </a:t>
            </a:r>
            <a:r>
              <a:rPr lang="en-US" u="sng" spc="-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u="sng" spc="-1" dirty="0">
                <a:solidFill>
                  <a:srgbClr val="0000FF"/>
                </a:solidFill>
                <a:hlinkClick r:id="rId2"/>
              </a:rPr>
              <a:t>://humanites.univ-lille.fr/sciences-langage/offre-de-formation-et-guide-des-etudes</a:t>
            </a:r>
            <a:endParaRPr lang="fr-FR" dirty="0">
              <a:solidFill>
                <a:srgbClr val="000040"/>
              </a:solidFill>
            </a:endParaRP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8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Quels débouchés ? </a:t>
            </a:r>
            <a:endParaRPr lang="fr-FR" sz="4800" dirty="0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96E8A43D-91FA-4304-9401-F53504F9D764}"/>
              </a:ext>
            </a:extLst>
          </p:cNvPr>
          <p:cNvSpPr txBox="1">
            <a:spLocks/>
          </p:cNvSpPr>
          <p:nvPr/>
        </p:nvSpPr>
        <p:spPr>
          <a:xfrm>
            <a:off x="9648627" y="6213243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4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Secteur de l’enseignement : </a:t>
            </a:r>
          </a:p>
          <a:p>
            <a:pPr lvl="1"/>
            <a:r>
              <a:rPr lang="fr-FR" dirty="0" smtClean="0"/>
              <a:t>Primaire </a:t>
            </a:r>
            <a:r>
              <a:rPr lang="fr-FR" dirty="0"/>
              <a:t>(</a:t>
            </a:r>
            <a:r>
              <a:rPr lang="fr-FR" dirty="0" err="1"/>
              <a:t>professeur·e</a:t>
            </a:r>
            <a:r>
              <a:rPr lang="fr-FR" dirty="0"/>
              <a:t> des écoles). </a:t>
            </a:r>
            <a:r>
              <a:rPr lang="fr-FR" i="1" dirty="0"/>
              <a:t>Après master et réussite à concours de recrutement</a:t>
            </a:r>
          </a:p>
          <a:p>
            <a:r>
              <a:rPr lang="fr-FR" dirty="0"/>
              <a:t>Métiers de la recherche : </a:t>
            </a:r>
          </a:p>
          <a:p>
            <a:pPr lvl="1"/>
            <a:r>
              <a:rPr lang="fr-FR" dirty="0"/>
              <a:t>Recherche &amp; développement. </a:t>
            </a:r>
            <a:r>
              <a:rPr lang="fr-FR" i="1" dirty="0"/>
              <a:t>Après master, éventuellement doctorat</a:t>
            </a:r>
          </a:p>
          <a:p>
            <a:pPr lvl="1"/>
            <a:r>
              <a:rPr lang="fr-FR" dirty="0"/>
              <a:t>Organismes de recherche (</a:t>
            </a:r>
            <a:r>
              <a:rPr lang="fr-FR" dirty="0" err="1"/>
              <a:t>chercheur·e</a:t>
            </a:r>
            <a:r>
              <a:rPr lang="fr-FR" dirty="0"/>
              <a:t> CNRS) et universités (</a:t>
            </a:r>
            <a:r>
              <a:rPr lang="fr-FR" dirty="0" err="1"/>
              <a:t>enseignant·e-chercheur·e</a:t>
            </a:r>
            <a:r>
              <a:rPr lang="fr-FR" dirty="0"/>
              <a:t>). </a:t>
            </a:r>
            <a:r>
              <a:rPr lang="fr-FR" i="1" dirty="0"/>
              <a:t>Après master, doctorat et concours de recrutement</a:t>
            </a:r>
          </a:p>
          <a:p>
            <a:r>
              <a:rPr lang="fr-FR" dirty="0"/>
              <a:t>Secteur de la formation et de l’ingénierie pédagogique :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Secteur du Français Langue Étrangère ou Français Langue Seconde. </a:t>
            </a:r>
            <a:r>
              <a:rPr lang="fr-FR" i="1" dirty="0"/>
              <a:t>Après master et </a:t>
            </a:r>
            <a:r>
              <a:rPr lang="fr-FR" i="1" dirty="0" smtClean="0"/>
              <a:t>recrutement</a:t>
            </a:r>
            <a:endParaRPr lang="fr-FR" i="1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5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Métiers </a:t>
            </a:r>
            <a:r>
              <a:rPr lang="fr-FR" dirty="0"/>
              <a:t>de l’édition numérique. </a:t>
            </a:r>
            <a:r>
              <a:rPr lang="fr-FR" i="1" dirty="0"/>
              <a:t>Après master (éventuellement doctorat) et recrutement</a:t>
            </a:r>
          </a:p>
          <a:p>
            <a:r>
              <a:rPr lang="fr-FR" dirty="0"/>
              <a:t>Interprétariat LSF/français. </a:t>
            </a:r>
            <a:r>
              <a:rPr lang="fr-FR" i="1" dirty="0"/>
              <a:t>Après master et recrutement</a:t>
            </a:r>
          </a:p>
          <a:p>
            <a:r>
              <a:rPr lang="fr-FR" dirty="0"/>
              <a:t>…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7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Quelques exemples de métiers occupés par les </a:t>
            </a:r>
            <a:r>
              <a:rPr lang="fr-FR" dirty="0" err="1"/>
              <a:t>diplômé·e·s</a:t>
            </a:r>
            <a:r>
              <a:rPr lang="fr-FR" dirty="0"/>
              <a:t> de sciences du langage de </a:t>
            </a:r>
            <a:r>
              <a:rPr lang="fr-FR" dirty="0" smtClean="0"/>
              <a:t>l’Université de Lille </a:t>
            </a:r>
            <a:r>
              <a:rPr lang="fr-FR" dirty="0"/>
              <a:t>(source : répertoires </a:t>
            </a:r>
            <a:r>
              <a:rPr lang="fr-FR" dirty="0" smtClean="0"/>
              <a:t>d’emplois, </a:t>
            </a:r>
            <a:r>
              <a:rPr lang="fr-FR" dirty="0">
                <a:hlinkClick r:id="rId2"/>
              </a:rPr>
              <a:t>https://odif.univ-lille.fr/repertoires-demplois/</a:t>
            </a:r>
            <a:r>
              <a:rPr lang="fr-FR" dirty="0" smtClean="0"/>
              <a:t>) </a:t>
            </a:r>
            <a:r>
              <a:rPr lang="fr-FR" dirty="0"/>
              <a:t>: </a:t>
            </a:r>
          </a:p>
          <a:p>
            <a:pPr lvl="1"/>
            <a:r>
              <a:rPr lang="fr-FR" sz="1900" b="1" dirty="0" err="1"/>
              <a:t>Diplômé·e·s</a:t>
            </a:r>
            <a:r>
              <a:rPr lang="fr-FR" sz="1900" b="1" dirty="0"/>
              <a:t> master LTTAC : </a:t>
            </a:r>
            <a:r>
              <a:rPr lang="fr-FR" sz="1900" dirty="0"/>
              <a:t>chargé d'innovation ; ingénieur linguiste-informaticien ; ingénieur informatique ; ingénieur développement ; responsable produit livre numérique ; documentaliste ; assistant d'édition ; responsable produits ; chercheur (après doctorat) ; rédacteur de jeux ; linguiste ; assistant ingénieur ; gestionnaire de contenus </a:t>
            </a:r>
            <a:r>
              <a:rPr lang="fr-FR" sz="1900" dirty="0" smtClean="0"/>
              <a:t>…</a:t>
            </a:r>
          </a:p>
          <a:p>
            <a:pPr lvl="1"/>
            <a:r>
              <a:rPr lang="fr-FR" sz="1900" b="1" dirty="0" err="1" smtClean="0"/>
              <a:t>Diplômé·e·s</a:t>
            </a:r>
            <a:r>
              <a:rPr lang="fr-FR" sz="1900" b="1" dirty="0" smtClean="0"/>
              <a:t> </a:t>
            </a:r>
            <a:r>
              <a:rPr lang="fr-FR" sz="1900" b="1" dirty="0"/>
              <a:t>master FLE : </a:t>
            </a:r>
            <a:r>
              <a:rPr lang="fr-FR" sz="1900" dirty="0"/>
              <a:t>formateur en FLE et communication ;  formatrice linguistique (aide aux primo-arrivants) ; formateur en langues étrangères ; professeur de FLE (Pays-Bas ; Roumanie ; Colombie ; Mexique…) ; ingénieure pédagogique multimédia ; responsable administratif de l'accueil des étudiants étrangers ; chargé de mission pédagogique ; chargé de programmes ; conseillère en séjours touristiques ; conseillère pédagogique et formatrice de formateurs </a:t>
            </a:r>
            <a:r>
              <a:rPr lang="fr-FR" sz="1900" dirty="0" smtClean="0"/>
              <a:t>… </a:t>
            </a:r>
          </a:p>
          <a:p>
            <a:pPr lvl="1"/>
            <a:r>
              <a:rPr lang="fr-FR" sz="1900" b="1" dirty="0" err="1" smtClean="0"/>
              <a:t>Diplômé·e·s</a:t>
            </a:r>
            <a:r>
              <a:rPr lang="fr-FR" sz="1900" b="1" dirty="0" smtClean="0"/>
              <a:t> </a:t>
            </a:r>
            <a:r>
              <a:rPr lang="fr-FR" sz="1900" b="1" dirty="0"/>
              <a:t>master Interprétariat LSF/</a:t>
            </a:r>
            <a:r>
              <a:rPr lang="fr-FR" sz="1900" b="1" dirty="0" err="1"/>
              <a:t>fr</a:t>
            </a:r>
            <a:r>
              <a:rPr lang="fr-FR" sz="1900" b="1" dirty="0"/>
              <a:t> </a:t>
            </a:r>
            <a:r>
              <a:rPr lang="fr-FR" sz="1900" dirty="0"/>
              <a:t>: interprète LSF/français</a:t>
            </a:r>
          </a:p>
          <a:p>
            <a:pPr lvl="1"/>
            <a:endParaRPr lang="fr-FR" sz="1900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1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Les petits + de la formation</a:t>
            </a:r>
            <a:endParaRPr lang="fr-FR" sz="4800" dirty="0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96E8A43D-91FA-4304-9401-F53504F9D764}"/>
              </a:ext>
            </a:extLst>
          </p:cNvPr>
          <p:cNvSpPr txBox="1">
            <a:spLocks/>
          </p:cNvSpPr>
          <p:nvPr/>
        </p:nvSpPr>
        <p:spPr>
          <a:xfrm>
            <a:off x="9648627" y="6213243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8" y="1893888"/>
            <a:ext cx="5163271" cy="15242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447" y="3418101"/>
            <a:ext cx="5001323" cy="11622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322" y="5052885"/>
            <a:ext cx="5144218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58" y="1988198"/>
            <a:ext cx="3048425" cy="11050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26" y="2978092"/>
            <a:ext cx="3067478" cy="1476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564" y="3930650"/>
            <a:ext cx="303889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Heu… les sciences du langage, qu’est-ce que c’est ?</a:t>
            </a:r>
            <a:endParaRPr lang="fr-FR" sz="4800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6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Modalités d’inscription en L1</a:t>
            </a:r>
            <a:endParaRPr lang="fr-FR" sz="4800" dirty="0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96E8A43D-91FA-4304-9401-F53504F9D764}"/>
              </a:ext>
            </a:extLst>
          </p:cNvPr>
          <p:cNvSpPr txBox="1">
            <a:spLocks/>
          </p:cNvSpPr>
          <p:nvPr/>
        </p:nvSpPr>
        <p:spPr>
          <a:xfrm>
            <a:off x="9648627" y="6213243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66" y="2246159"/>
            <a:ext cx="2991267" cy="35152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6" y="1989765"/>
            <a:ext cx="7213179" cy="2826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4800" y="5022689"/>
            <a:ext cx="570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/>
              <a:t>Détail</a:t>
            </a:r>
            <a:r>
              <a:rPr lang="fr-FR" b="1" dirty="0"/>
              <a:t> : </a:t>
            </a:r>
            <a:r>
              <a:rPr lang="fr-FR" dirty="0">
                <a:hlinkClick r:id="rId4"/>
              </a:rPr>
              <a:t>https://www.parcoursup.gouv.fr/calendrier-2024-4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867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1C604C-FE63-4C66-9AD6-D00EEE62FD91}"/>
              </a:ext>
            </a:extLst>
          </p:cNvPr>
          <p:cNvSpPr txBox="1">
            <a:spLocks/>
          </p:cNvSpPr>
          <p:nvPr/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03/0/2024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971"/>
            <a:ext cx="1676634" cy="1581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099" y="1819339"/>
            <a:ext cx="5750038" cy="41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1C604C-FE63-4C66-9AD6-D00EEE62FD91}"/>
              </a:ext>
            </a:extLst>
          </p:cNvPr>
          <p:cNvSpPr txBox="1">
            <a:spLocks/>
          </p:cNvSpPr>
          <p:nvPr/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972"/>
            <a:ext cx="1676634" cy="1581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01" y="1840522"/>
            <a:ext cx="7336373" cy="44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1C604C-FE63-4C66-9AD6-D00EEE62FD91}"/>
              </a:ext>
            </a:extLst>
          </p:cNvPr>
          <p:cNvSpPr txBox="1">
            <a:spLocks/>
          </p:cNvSpPr>
          <p:nvPr/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59" y="1824376"/>
            <a:ext cx="6671936" cy="49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1C604C-FE63-4C66-9AD6-D00EEE62FD91}"/>
              </a:ext>
            </a:extLst>
          </p:cNvPr>
          <p:cNvSpPr txBox="1">
            <a:spLocks/>
          </p:cNvSpPr>
          <p:nvPr/>
        </p:nvSpPr>
        <p:spPr>
          <a:xfrm>
            <a:off x="576943" y="1057677"/>
            <a:ext cx="9908969" cy="58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31734" y="5967413"/>
            <a:ext cx="422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https://cite-langage.univ-lille.fr/home.html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556"/>
            <a:ext cx="1648055" cy="15623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32" y="160825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Quel profil ?</a:t>
            </a:r>
            <a:endParaRPr lang="fr-FR" sz="4800" dirty="0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96E8A43D-91FA-4304-9401-F53504F9D764}"/>
              </a:ext>
            </a:extLst>
          </p:cNvPr>
          <p:cNvSpPr txBox="1">
            <a:spLocks/>
          </p:cNvSpPr>
          <p:nvPr/>
        </p:nvSpPr>
        <p:spPr>
          <a:xfrm>
            <a:off x="9648627" y="6213243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1E31CD-6A7B-45D5-8ED6-696783E95B41}"/>
              </a:ext>
            </a:extLst>
          </p:cNvPr>
          <p:cNvSpPr txBox="1">
            <a:spLocks/>
          </p:cNvSpPr>
          <p:nvPr/>
        </p:nvSpPr>
        <p:spPr>
          <a:xfrm>
            <a:off x="576263" y="1893888"/>
            <a:ext cx="10966450" cy="4073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82937D69-6E6C-4779-A692-4969F21C5813}"/>
              </a:ext>
            </a:extLst>
          </p:cNvPr>
          <p:cNvSpPr txBox="1">
            <a:spLocks/>
          </p:cNvSpPr>
          <p:nvPr/>
        </p:nvSpPr>
        <p:spPr>
          <a:xfrm>
            <a:off x="9779330" y="6266107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2C86AD27-B9BA-4DDD-B0E9-5A640C586E53}"/>
              </a:ext>
            </a:extLst>
          </p:cNvPr>
          <p:cNvSpPr txBox="1">
            <a:spLocks/>
          </p:cNvSpPr>
          <p:nvPr/>
        </p:nvSpPr>
        <p:spPr>
          <a:xfrm>
            <a:off x="9779331" y="6649467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000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3" y="1677173"/>
            <a:ext cx="5830114" cy="6858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25" y="2906290"/>
            <a:ext cx="5763429" cy="666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22" y="3739941"/>
            <a:ext cx="5792008" cy="76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377" y="1805731"/>
            <a:ext cx="5658640" cy="5811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39" y="2554699"/>
            <a:ext cx="5772956" cy="685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3" y="4559911"/>
            <a:ext cx="5639587" cy="7621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3805" y="4837385"/>
            <a:ext cx="5039428" cy="3524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5517" y="5436359"/>
            <a:ext cx="5934903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3">
            <a:extLst>
              <a:ext uri="{FF2B5EF4-FFF2-40B4-BE49-F238E27FC236}">
                <a16:creationId xmlns:a16="http://schemas.microsoft.com/office/drawing/2014/main" id="{54A6ECB8-A2D7-45A6-A2C1-08ABB6396023}"/>
              </a:ext>
            </a:extLst>
          </p:cNvPr>
          <p:cNvSpPr txBox="1">
            <a:spLocks/>
          </p:cNvSpPr>
          <p:nvPr/>
        </p:nvSpPr>
        <p:spPr>
          <a:xfrm>
            <a:off x="685800" y="1830312"/>
            <a:ext cx="10673938" cy="1141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dirty="0" smtClean="0"/>
              <a:t>L’offre de formation en sciences du langage à l’Université de Lille</a:t>
            </a:r>
            <a:endParaRPr lang="fr-FR" sz="4800" dirty="0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96E8A43D-91FA-4304-9401-F53504F9D764}"/>
              </a:ext>
            </a:extLst>
          </p:cNvPr>
          <p:cNvSpPr txBox="1">
            <a:spLocks/>
          </p:cNvSpPr>
          <p:nvPr/>
        </p:nvSpPr>
        <p:spPr>
          <a:xfrm>
            <a:off x="9648627" y="6213243"/>
            <a:ext cx="2458266" cy="40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4691755-B128-4B55-A15E-297FDB5F3F9F}"/>
              </a:ext>
            </a:extLst>
          </p:cNvPr>
          <p:cNvSpPr txBox="1">
            <a:spLocks/>
          </p:cNvSpPr>
          <p:nvPr/>
        </p:nvSpPr>
        <p:spPr>
          <a:xfrm>
            <a:off x="9648628" y="6596603"/>
            <a:ext cx="1840324" cy="177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rgbClr val="7ABA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03/02/2024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3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537</Words>
  <Application>Microsoft Office PowerPoint</Application>
  <PresentationFormat>Grand écran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Marianne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Aurelia Van Cleemputte</dc:creator>
  <cp:lastModifiedBy>XX</cp:lastModifiedBy>
  <cp:revision>52</cp:revision>
  <cp:lastPrinted>2022-04-05T10:00:27Z</cp:lastPrinted>
  <dcterms:created xsi:type="dcterms:W3CDTF">2022-04-05T08:11:05Z</dcterms:created>
  <dcterms:modified xsi:type="dcterms:W3CDTF">2024-02-02T13:49:14Z</dcterms:modified>
</cp:coreProperties>
</file>